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0" r:id="rId6"/>
    <p:sldId id="257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004E60-0095-41E2-8F1D-1F9A4DDC44A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B62FA91-79FF-45CF-807E-FB3C592EB7DD}">
      <dgm:prSet custT="1"/>
      <dgm:spPr/>
      <dgm:t>
        <a:bodyPr/>
        <a:lstStyle/>
        <a:p>
          <a:r>
            <a:rPr lang="es-AR" sz="2400" b="1" dirty="0">
              <a:latin typeface="Cavolini" panose="03000502040302020204" pitchFamily="66" charset="0"/>
              <a:cs typeface="Cavolini" panose="03000502040302020204" pitchFamily="66" charset="0"/>
            </a:rPr>
            <a:t>PPP = Puntos Por Pulgada</a:t>
          </a:r>
        </a:p>
        <a:p>
          <a:r>
            <a:rPr lang="es-AR" sz="2400" b="1" dirty="0">
              <a:latin typeface="Cavolini" panose="03000502040302020204" pitchFamily="66" charset="0"/>
              <a:cs typeface="Cavolini" panose="03000502040302020204" pitchFamily="66" charset="0"/>
            </a:rPr>
            <a:t>DPI = </a:t>
          </a:r>
          <a:r>
            <a:rPr lang="es-AR" sz="2400" b="1" dirty="0" err="1">
              <a:latin typeface="Cavolini" panose="03000502040302020204" pitchFamily="66" charset="0"/>
              <a:cs typeface="Cavolini" panose="03000502040302020204" pitchFamily="66" charset="0"/>
            </a:rPr>
            <a:t>Dots</a:t>
          </a:r>
          <a:r>
            <a:rPr lang="es-AR" sz="2400" b="1" dirty="0">
              <a:latin typeface="Cavolini" panose="03000502040302020204" pitchFamily="66" charset="0"/>
              <a:cs typeface="Cavolini" panose="03000502040302020204" pitchFamily="66" charset="0"/>
            </a:rPr>
            <a:t> per </a:t>
          </a:r>
          <a:r>
            <a:rPr lang="es-AR" sz="2400" b="1" dirty="0" err="1">
              <a:latin typeface="Cavolini" panose="03000502040302020204" pitchFamily="66" charset="0"/>
              <a:cs typeface="Cavolini" panose="03000502040302020204" pitchFamily="66" charset="0"/>
            </a:rPr>
            <a:t>inch</a:t>
          </a:r>
          <a:endParaRPr lang="en-US" sz="2400" b="1" dirty="0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FE1DF2F5-2955-44FB-B63C-4865B613ACFA}" type="parTrans" cxnId="{8012B883-1894-4EEE-8B09-D90CC0BD2B2A}">
      <dgm:prSet/>
      <dgm:spPr/>
      <dgm:t>
        <a:bodyPr/>
        <a:lstStyle/>
        <a:p>
          <a:endParaRPr lang="en-US"/>
        </a:p>
      </dgm:t>
    </dgm:pt>
    <dgm:pt modelId="{8501B2F3-4AC4-4CB2-AFF7-449088B3DEB3}" type="sibTrans" cxnId="{8012B883-1894-4EEE-8B09-D90CC0BD2B2A}">
      <dgm:prSet/>
      <dgm:spPr/>
      <dgm:t>
        <a:bodyPr/>
        <a:lstStyle/>
        <a:p>
          <a:endParaRPr lang="en-US"/>
        </a:p>
      </dgm:t>
    </dgm:pt>
    <dgm:pt modelId="{5509D544-1EF3-439B-94EC-BD1FEC8C7EFD}">
      <dgm:prSet custT="1"/>
      <dgm:spPr/>
      <dgm:t>
        <a:bodyPr/>
        <a:lstStyle/>
        <a:p>
          <a:r>
            <a:rPr lang="es-AR" sz="2400" b="1" dirty="0">
              <a:latin typeface="Cavolini" panose="03000502040302020204" pitchFamily="66" charset="0"/>
              <a:cs typeface="Cavolini" panose="03000502040302020204" pitchFamily="66" charset="0"/>
            </a:rPr>
            <a:t>1 PULGADA = 2,54 cm</a:t>
          </a:r>
          <a:endParaRPr lang="en-US" sz="2400" dirty="0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21957333-50DC-48CB-A9F2-F65BC678BC94}" type="parTrans" cxnId="{98FC1B4C-4649-43E4-B846-61103241B0A0}">
      <dgm:prSet/>
      <dgm:spPr/>
      <dgm:t>
        <a:bodyPr/>
        <a:lstStyle/>
        <a:p>
          <a:endParaRPr lang="en-US"/>
        </a:p>
      </dgm:t>
    </dgm:pt>
    <dgm:pt modelId="{4C411EC2-532A-4684-942F-5565722643EC}" type="sibTrans" cxnId="{98FC1B4C-4649-43E4-B846-61103241B0A0}">
      <dgm:prSet/>
      <dgm:spPr/>
      <dgm:t>
        <a:bodyPr/>
        <a:lstStyle/>
        <a:p>
          <a:endParaRPr lang="en-US"/>
        </a:p>
      </dgm:t>
    </dgm:pt>
    <dgm:pt modelId="{89C1846B-2800-4A1B-B7F6-BC81A96F0036}" type="pres">
      <dgm:prSet presAssocID="{CE004E60-0095-41E2-8F1D-1F9A4DDC44A9}" presName="root" presStyleCnt="0">
        <dgm:presLayoutVars>
          <dgm:dir/>
          <dgm:resizeHandles val="exact"/>
        </dgm:presLayoutVars>
      </dgm:prSet>
      <dgm:spPr/>
    </dgm:pt>
    <dgm:pt modelId="{C13BB6EF-51CF-4E95-9671-E10FD57348F8}" type="pres">
      <dgm:prSet presAssocID="{2B62FA91-79FF-45CF-807E-FB3C592EB7DD}" presName="compNode" presStyleCnt="0"/>
      <dgm:spPr/>
    </dgm:pt>
    <dgm:pt modelId="{D687327B-4EF2-4A6A-9DDB-F0A32262EDA9}" type="pres">
      <dgm:prSet presAssocID="{2B62FA91-79FF-45CF-807E-FB3C592EB7DD}" presName="bgRect" presStyleLbl="bgShp" presStyleIdx="0" presStyleCnt="2" custLinFactNeighborX="0" custLinFactNeighborY="1850"/>
      <dgm:spPr/>
    </dgm:pt>
    <dgm:pt modelId="{932A9B16-D51B-42ED-9AE4-F5F3FE6FF3D5}" type="pres">
      <dgm:prSet presAssocID="{2B62FA91-79FF-45CF-807E-FB3C592EB7D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no con dedo índice apuntando a la derecha"/>
        </a:ext>
      </dgm:extLst>
    </dgm:pt>
    <dgm:pt modelId="{547AA63B-4A49-4793-9048-8CEC45DEAF3F}" type="pres">
      <dgm:prSet presAssocID="{2B62FA91-79FF-45CF-807E-FB3C592EB7DD}" presName="spaceRect" presStyleCnt="0"/>
      <dgm:spPr/>
    </dgm:pt>
    <dgm:pt modelId="{84EE6CDA-8F6B-4D3C-A0C9-FF5350EF6F2C}" type="pres">
      <dgm:prSet presAssocID="{2B62FA91-79FF-45CF-807E-FB3C592EB7DD}" presName="parTx" presStyleLbl="revTx" presStyleIdx="0" presStyleCnt="2" custScaleX="114639">
        <dgm:presLayoutVars>
          <dgm:chMax val="0"/>
          <dgm:chPref val="0"/>
        </dgm:presLayoutVars>
      </dgm:prSet>
      <dgm:spPr/>
    </dgm:pt>
    <dgm:pt modelId="{E8F2D932-9CAF-479B-8C8A-7370B1963092}" type="pres">
      <dgm:prSet presAssocID="{8501B2F3-4AC4-4CB2-AFF7-449088B3DEB3}" presName="sibTrans" presStyleCnt="0"/>
      <dgm:spPr/>
    </dgm:pt>
    <dgm:pt modelId="{74AA827D-E4B8-46A0-ABBB-74734ED89459}" type="pres">
      <dgm:prSet presAssocID="{5509D544-1EF3-439B-94EC-BD1FEC8C7EFD}" presName="compNode" presStyleCnt="0"/>
      <dgm:spPr/>
    </dgm:pt>
    <dgm:pt modelId="{58AE07B7-83B9-4D7C-9AD1-59B19AF5A6DF}" type="pres">
      <dgm:prSet presAssocID="{5509D544-1EF3-439B-94EC-BD1FEC8C7EFD}" presName="bgRect" presStyleLbl="bgShp" presStyleIdx="1" presStyleCnt="2"/>
      <dgm:spPr/>
    </dgm:pt>
    <dgm:pt modelId="{CCEBB2EE-7EC4-4F6E-8674-F9CFEB3BADE1}" type="pres">
      <dgm:prSet presAssocID="{5509D544-1EF3-439B-94EC-BD1FEC8C7EFD}" presName="iconRect" presStyleLbl="node1" presStyleIdx="1" presStyleCnt="2" custLinFactNeighborX="4956" custLinFactNeighborY="3376"/>
      <dgm:spPr>
        <a:xfrm>
          <a:off x="418051" y="3590928"/>
          <a:ext cx="967307" cy="9673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52E97F17-AD89-46BC-ACAF-5A119F963C6A}" type="pres">
      <dgm:prSet presAssocID="{5509D544-1EF3-439B-94EC-BD1FEC8C7EFD}" presName="spaceRect" presStyleCnt="0"/>
      <dgm:spPr/>
    </dgm:pt>
    <dgm:pt modelId="{BDA8900A-A93F-4A37-A59A-7EF0FAA365B6}" type="pres">
      <dgm:prSet presAssocID="{5509D544-1EF3-439B-94EC-BD1FEC8C7EF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CAECA32-6C92-42D7-8B0F-86F0FFC0F617}" type="presOf" srcId="{2B62FA91-79FF-45CF-807E-FB3C592EB7DD}" destId="{84EE6CDA-8F6B-4D3C-A0C9-FF5350EF6F2C}" srcOrd="0" destOrd="0" presId="urn:microsoft.com/office/officeart/2018/2/layout/IconVerticalSolidList"/>
    <dgm:cxn modelId="{98FC1B4C-4649-43E4-B846-61103241B0A0}" srcId="{CE004E60-0095-41E2-8F1D-1F9A4DDC44A9}" destId="{5509D544-1EF3-439B-94EC-BD1FEC8C7EFD}" srcOrd="1" destOrd="0" parTransId="{21957333-50DC-48CB-A9F2-F65BC678BC94}" sibTransId="{4C411EC2-532A-4684-942F-5565722643EC}"/>
    <dgm:cxn modelId="{8012B883-1894-4EEE-8B09-D90CC0BD2B2A}" srcId="{CE004E60-0095-41E2-8F1D-1F9A4DDC44A9}" destId="{2B62FA91-79FF-45CF-807E-FB3C592EB7DD}" srcOrd="0" destOrd="0" parTransId="{FE1DF2F5-2955-44FB-B63C-4865B613ACFA}" sibTransId="{8501B2F3-4AC4-4CB2-AFF7-449088B3DEB3}"/>
    <dgm:cxn modelId="{6E11EF8E-64E5-4B8B-AB3C-9C8DD412B37D}" type="presOf" srcId="{5509D544-1EF3-439B-94EC-BD1FEC8C7EFD}" destId="{BDA8900A-A93F-4A37-A59A-7EF0FAA365B6}" srcOrd="0" destOrd="0" presId="urn:microsoft.com/office/officeart/2018/2/layout/IconVerticalSolidList"/>
    <dgm:cxn modelId="{29A93CCB-C3BE-4D1D-B4E9-99F74B21F0D0}" type="presOf" srcId="{CE004E60-0095-41E2-8F1D-1F9A4DDC44A9}" destId="{89C1846B-2800-4A1B-B7F6-BC81A96F0036}" srcOrd="0" destOrd="0" presId="urn:microsoft.com/office/officeart/2018/2/layout/IconVerticalSolidList"/>
    <dgm:cxn modelId="{360A199C-8FE2-437E-A43D-551C63364F51}" type="presParOf" srcId="{89C1846B-2800-4A1B-B7F6-BC81A96F0036}" destId="{C13BB6EF-51CF-4E95-9671-E10FD57348F8}" srcOrd="0" destOrd="0" presId="urn:microsoft.com/office/officeart/2018/2/layout/IconVerticalSolidList"/>
    <dgm:cxn modelId="{B76120E1-E6FA-44ED-A824-B6BF607ED6E7}" type="presParOf" srcId="{C13BB6EF-51CF-4E95-9671-E10FD57348F8}" destId="{D687327B-4EF2-4A6A-9DDB-F0A32262EDA9}" srcOrd="0" destOrd="0" presId="urn:microsoft.com/office/officeart/2018/2/layout/IconVerticalSolidList"/>
    <dgm:cxn modelId="{E9E6042B-5AF9-4B6B-BAF5-DBCC165364AD}" type="presParOf" srcId="{C13BB6EF-51CF-4E95-9671-E10FD57348F8}" destId="{932A9B16-D51B-42ED-9AE4-F5F3FE6FF3D5}" srcOrd="1" destOrd="0" presId="urn:microsoft.com/office/officeart/2018/2/layout/IconVerticalSolidList"/>
    <dgm:cxn modelId="{598444AD-710A-43F6-A3F8-5B8DB22C553A}" type="presParOf" srcId="{C13BB6EF-51CF-4E95-9671-E10FD57348F8}" destId="{547AA63B-4A49-4793-9048-8CEC45DEAF3F}" srcOrd="2" destOrd="0" presId="urn:microsoft.com/office/officeart/2018/2/layout/IconVerticalSolidList"/>
    <dgm:cxn modelId="{C736FFDD-943F-4DAD-A310-828CD8F37404}" type="presParOf" srcId="{C13BB6EF-51CF-4E95-9671-E10FD57348F8}" destId="{84EE6CDA-8F6B-4D3C-A0C9-FF5350EF6F2C}" srcOrd="3" destOrd="0" presId="urn:microsoft.com/office/officeart/2018/2/layout/IconVerticalSolidList"/>
    <dgm:cxn modelId="{1A6AAA12-9D4A-4A26-BF38-EB108DF8AE5D}" type="presParOf" srcId="{89C1846B-2800-4A1B-B7F6-BC81A96F0036}" destId="{E8F2D932-9CAF-479B-8C8A-7370B1963092}" srcOrd="1" destOrd="0" presId="urn:microsoft.com/office/officeart/2018/2/layout/IconVerticalSolidList"/>
    <dgm:cxn modelId="{01AB0C00-892A-47A9-972C-1E6269688996}" type="presParOf" srcId="{89C1846B-2800-4A1B-B7F6-BC81A96F0036}" destId="{74AA827D-E4B8-46A0-ABBB-74734ED89459}" srcOrd="2" destOrd="0" presId="urn:microsoft.com/office/officeart/2018/2/layout/IconVerticalSolidList"/>
    <dgm:cxn modelId="{1FC35299-3B75-4F5D-96EF-8C44D13D0202}" type="presParOf" srcId="{74AA827D-E4B8-46A0-ABBB-74734ED89459}" destId="{58AE07B7-83B9-4D7C-9AD1-59B19AF5A6DF}" srcOrd="0" destOrd="0" presId="urn:microsoft.com/office/officeart/2018/2/layout/IconVerticalSolidList"/>
    <dgm:cxn modelId="{E2C2CA51-0254-455D-A8B3-BEB85F72A223}" type="presParOf" srcId="{74AA827D-E4B8-46A0-ABBB-74734ED89459}" destId="{CCEBB2EE-7EC4-4F6E-8674-F9CFEB3BADE1}" srcOrd="1" destOrd="0" presId="urn:microsoft.com/office/officeart/2018/2/layout/IconVerticalSolidList"/>
    <dgm:cxn modelId="{0FB4F117-336D-4B60-9455-9A252F237318}" type="presParOf" srcId="{74AA827D-E4B8-46A0-ABBB-74734ED89459}" destId="{52E97F17-AD89-46BC-ACAF-5A119F963C6A}" srcOrd="2" destOrd="0" presId="urn:microsoft.com/office/officeart/2018/2/layout/IconVerticalSolidList"/>
    <dgm:cxn modelId="{1249C79C-B022-4DDE-89AE-95FC170B7014}" type="presParOf" srcId="{74AA827D-E4B8-46A0-ABBB-74734ED89459}" destId="{BDA8900A-A93F-4A37-A59A-7EF0FAA365B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7327B-4EF2-4A6A-9DDB-F0A32262EDA9}">
      <dsp:nvSpPr>
        <dsp:cNvPr id="0" name=""/>
        <dsp:cNvSpPr/>
      </dsp:nvSpPr>
      <dsp:spPr>
        <a:xfrm>
          <a:off x="-161907" y="996666"/>
          <a:ext cx="6513603" cy="17587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2A9B16-D51B-42ED-9AE4-F5F3FE6FF3D5}">
      <dsp:nvSpPr>
        <dsp:cNvPr id="0" name=""/>
        <dsp:cNvSpPr/>
      </dsp:nvSpPr>
      <dsp:spPr>
        <a:xfrm>
          <a:off x="370111" y="1359846"/>
          <a:ext cx="967307" cy="9673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E6CDA-8F6B-4D3C-A0C9-FF5350EF6F2C}">
      <dsp:nvSpPr>
        <dsp:cNvPr id="0" name=""/>
        <dsp:cNvSpPr/>
      </dsp:nvSpPr>
      <dsp:spPr>
        <a:xfrm>
          <a:off x="1541650" y="964129"/>
          <a:ext cx="5133861" cy="1758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133" tIns="186133" rIns="186133" bIns="18613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400" b="1" kern="1200" dirty="0">
              <a:latin typeface="Cavolini" panose="03000502040302020204" pitchFamily="66" charset="0"/>
              <a:cs typeface="Cavolini" panose="03000502040302020204" pitchFamily="66" charset="0"/>
            </a:rPr>
            <a:t>PPP = Puntos Por Pulgada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400" b="1" kern="1200" dirty="0">
              <a:latin typeface="Cavolini" panose="03000502040302020204" pitchFamily="66" charset="0"/>
              <a:cs typeface="Cavolini" panose="03000502040302020204" pitchFamily="66" charset="0"/>
            </a:rPr>
            <a:t>DPI = </a:t>
          </a:r>
          <a:r>
            <a:rPr lang="es-AR" sz="2400" b="1" kern="1200" dirty="0" err="1">
              <a:latin typeface="Cavolini" panose="03000502040302020204" pitchFamily="66" charset="0"/>
              <a:cs typeface="Cavolini" panose="03000502040302020204" pitchFamily="66" charset="0"/>
            </a:rPr>
            <a:t>Dots</a:t>
          </a:r>
          <a:r>
            <a:rPr lang="es-AR" sz="2400" b="1" kern="1200" dirty="0">
              <a:latin typeface="Cavolini" panose="03000502040302020204" pitchFamily="66" charset="0"/>
              <a:cs typeface="Cavolini" panose="03000502040302020204" pitchFamily="66" charset="0"/>
            </a:rPr>
            <a:t> per </a:t>
          </a:r>
          <a:r>
            <a:rPr lang="es-AR" sz="2400" b="1" kern="1200" dirty="0" err="1">
              <a:latin typeface="Cavolini" panose="03000502040302020204" pitchFamily="66" charset="0"/>
              <a:cs typeface="Cavolini" panose="03000502040302020204" pitchFamily="66" charset="0"/>
            </a:rPr>
            <a:t>inch</a:t>
          </a:r>
          <a:endParaRPr lang="en-US" sz="2400" b="1" kern="1200" dirty="0">
            <a:latin typeface="Cavolini" panose="03000502040302020204" pitchFamily="66" charset="0"/>
            <a:cs typeface="Cavolini" panose="03000502040302020204" pitchFamily="66" charset="0"/>
          </a:endParaRPr>
        </a:p>
      </dsp:txBody>
      <dsp:txXfrm>
        <a:off x="1541650" y="964129"/>
        <a:ext cx="5133861" cy="1758740"/>
      </dsp:txXfrm>
    </dsp:sp>
    <dsp:sp modelId="{58AE07B7-83B9-4D7C-9AD1-59B19AF5A6DF}">
      <dsp:nvSpPr>
        <dsp:cNvPr id="0" name=""/>
        <dsp:cNvSpPr/>
      </dsp:nvSpPr>
      <dsp:spPr>
        <a:xfrm>
          <a:off x="-161907" y="3162555"/>
          <a:ext cx="6513603" cy="17587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BB2EE-7EC4-4F6E-8674-F9CFEB3BADE1}">
      <dsp:nvSpPr>
        <dsp:cNvPr id="0" name=""/>
        <dsp:cNvSpPr/>
      </dsp:nvSpPr>
      <dsp:spPr>
        <a:xfrm>
          <a:off x="418051" y="3590928"/>
          <a:ext cx="967307" cy="9673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A8900A-A93F-4A37-A59A-7EF0FAA365B6}">
      <dsp:nvSpPr>
        <dsp:cNvPr id="0" name=""/>
        <dsp:cNvSpPr/>
      </dsp:nvSpPr>
      <dsp:spPr>
        <a:xfrm>
          <a:off x="1869438" y="3162555"/>
          <a:ext cx="4478284" cy="1758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133" tIns="186133" rIns="186133" bIns="18613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400" b="1" kern="1200" dirty="0">
              <a:latin typeface="Cavolini" panose="03000502040302020204" pitchFamily="66" charset="0"/>
              <a:cs typeface="Cavolini" panose="03000502040302020204" pitchFamily="66" charset="0"/>
            </a:rPr>
            <a:t>1 PULGADA = 2,54 cm</a:t>
          </a:r>
          <a:endParaRPr lang="en-US" sz="2400" kern="1200" dirty="0">
            <a:latin typeface="Cavolini" panose="03000502040302020204" pitchFamily="66" charset="0"/>
            <a:cs typeface="Cavolini" panose="03000502040302020204" pitchFamily="66" charset="0"/>
          </a:endParaRPr>
        </a:p>
      </dsp:txBody>
      <dsp:txXfrm>
        <a:off x="1869438" y="3162555"/>
        <a:ext cx="4478284" cy="1758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A694C-77CC-4B14-85B4-67CC77A56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6A812D-7313-4CDB-B27C-80CD52181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205EFC-993C-4568-9834-D14E0F9DC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D65F-07DC-41BA-BE43-4966E05A9297}" type="datetimeFigureOut">
              <a:rPr lang="es-AR" smtClean="0"/>
              <a:t>7/9/2020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8E0335-9C62-4A99-AC93-D36CEE7C9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21DF8-DC58-4FF8-A211-8E240095D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8ACA-420F-4138-8CD7-6FA9FEFA9A0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9092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D50A45-99BC-4D51-B6BA-09B1EAB96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58221B-1F49-4EDB-AA80-972E732A1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47E170-8EC8-4665-A2FD-4E21932FD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D65F-07DC-41BA-BE43-4966E05A9297}" type="datetimeFigureOut">
              <a:rPr lang="es-AR" smtClean="0"/>
              <a:t>7/9/2020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270A78-7F0C-462E-9C99-AB576A25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9CF424-7447-4A4B-96E9-D8F2A23D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8ACA-420F-4138-8CD7-6FA9FEFA9A0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84642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329421-755C-4984-B022-858ACFDBF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F8D811D-7551-483E-8D8E-49EEA72D0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2B3703-6EB0-4584-80DF-9BC025E24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D65F-07DC-41BA-BE43-4966E05A9297}" type="datetimeFigureOut">
              <a:rPr lang="es-AR" smtClean="0"/>
              <a:t>7/9/2020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D76B65-C2C2-48B1-BFA5-3393B3193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F968FB-ECE8-454A-9683-B8D6217B3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8ACA-420F-4138-8CD7-6FA9FEFA9A0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3748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7FCD13-DDBB-4618-8EDC-0E94000C6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97CEAD-FA7C-4756-A366-DFB192F5E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7B8A0E-A953-4AF7-B69A-709555F86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D65F-07DC-41BA-BE43-4966E05A9297}" type="datetimeFigureOut">
              <a:rPr lang="es-AR" smtClean="0"/>
              <a:t>7/9/2020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DAA7AB-F997-49C8-BC5E-0186CC546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582A24-CA9B-40DE-8006-2359CDB34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8ACA-420F-4138-8CD7-6FA9FEFA9A0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26725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B03961-9E94-4D13-8AEF-4BA3C20FF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775593-90D1-4875-9EBC-945691CBB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5A29BF-AC77-4EB3-93B2-AB895AD9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D65F-07DC-41BA-BE43-4966E05A9297}" type="datetimeFigureOut">
              <a:rPr lang="es-AR" smtClean="0"/>
              <a:t>7/9/2020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4F8D17-AD52-40AF-B48C-0E45BBA10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DF7AE1-C142-4092-8B90-DCD3DC2E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8ACA-420F-4138-8CD7-6FA9FEFA9A0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2731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817BDA-17B6-4A2F-A41F-4820EA368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A4099D-7D43-497E-8E4C-31127A68AB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CECFC7-8DEE-4CFF-B5AF-D5C83AEF9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D396EA-4A1D-47A9-A15C-E783FBFBB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D65F-07DC-41BA-BE43-4966E05A9297}" type="datetimeFigureOut">
              <a:rPr lang="es-AR" smtClean="0"/>
              <a:t>7/9/2020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520BBD-D684-4675-8D3D-34835B70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B7D61E-BBF7-4C2E-ABC3-643F49BA4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8ACA-420F-4138-8CD7-6FA9FEFA9A0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7210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FDA17D-B641-4557-A4D4-CFC4B466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32016E-FC70-456E-A87A-27B091EFD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64001A-3470-4943-85E8-E45DF7058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D3B0BE-8537-475C-AC30-44D0E1A9F1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E0445B-AF49-4EA1-A0A0-E4E8694CAB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435D69C-8135-4620-8C89-36CE80ED8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D65F-07DC-41BA-BE43-4966E05A9297}" type="datetimeFigureOut">
              <a:rPr lang="es-AR" smtClean="0"/>
              <a:t>7/9/2020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4F3D9F1-F269-49EC-BD3B-C1900403A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8AD88B6-FAA4-4617-856C-7BECE7E1C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8ACA-420F-4138-8CD7-6FA9FEFA9A0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355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4B6E9-F1E1-4A0D-962C-4FE7F2897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4D77F9-B9BA-46B6-B9B6-0DDAF7415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D65F-07DC-41BA-BE43-4966E05A9297}" type="datetimeFigureOut">
              <a:rPr lang="es-AR" smtClean="0"/>
              <a:t>7/9/2020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F65B5C9-52B9-45BE-B8CB-B2B26D8AB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FDFC0C-E6C1-403B-8A8B-056DA4D03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8ACA-420F-4138-8CD7-6FA9FEFA9A0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7395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B98EA44-4607-429B-AA00-60EC0888C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D65F-07DC-41BA-BE43-4966E05A9297}" type="datetimeFigureOut">
              <a:rPr lang="es-AR" smtClean="0"/>
              <a:t>7/9/2020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CC3F4C-E5B6-48A4-8597-4A07FE2BD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18A488-D477-442E-95A8-68D0378D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8ACA-420F-4138-8CD7-6FA9FEFA9A0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0350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688FCB-4CD4-4DE7-8F06-0BD179837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82DB61-E0D9-456C-83BC-80E0F9978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3E69349-3FEC-49FD-A4F6-D2E32F8BF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549A89-6AFE-4B5C-8549-1C0A82D36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D65F-07DC-41BA-BE43-4966E05A9297}" type="datetimeFigureOut">
              <a:rPr lang="es-AR" smtClean="0"/>
              <a:t>7/9/2020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8F305-97D2-4E2D-87CD-AD8D6DA1D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00D994-2A4A-45AA-85B9-0645B48B4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8ACA-420F-4138-8CD7-6FA9FEFA9A0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1740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DA610-447D-47E6-A594-725B74D02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106A5B9-C31D-4294-B4DC-178D6A62BA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5BD2EF-CD3D-43B0-836E-2E7FB7F8E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2D58EC-2402-41B0-B6DD-482609AFB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D65F-07DC-41BA-BE43-4966E05A9297}" type="datetimeFigureOut">
              <a:rPr lang="es-AR" smtClean="0"/>
              <a:t>7/9/2020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93A6F7-E41A-486F-9AA1-069074FAA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4A031F-1349-4309-9720-B6613E35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8ACA-420F-4138-8CD7-6FA9FEFA9A0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6478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277A350-2B89-431D-9A56-B65F4471C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CF2E33-0B1F-4B53-9694-8DD13465E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E7623B-B43E-405D-8421-0A3F21248A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CD65F-07DC-41BA-BE43-4966E05A9297}" type="datetimeFigureOut">
              <a:rPr lang="es-AR" smtClean="0"/>
              <a:t>7/9/2020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B840DC-1265-4AA7-B991-6D2539157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C54A6A-1697-4CC2-BBFE-BEBAFC532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18ACA-420F-4138-8CD7-6FA9FEFA9A0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965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Qué es un bit en fotografía digital? Coco School Alicante">
            <a:extLst>
              <a:ext uri="{FF2B5EF4-FFF2-40B4-BE49-F238E27FC236}">
                <a16:creationId xmlns:a16="http://schemas.microsoft.com/office/drawing/2014/main" id="{F03F5E79-F539-48F2-9137-247ADE2989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" r="2695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4752CC-0E7B-4BD7-AA7B-FE8D67CB9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84714"/>
            <a:ext cx="9144000" cy="1138166"/>
          </a:xfrm>
        </p:spPr>
        <p:txBody>
          <a:bodyPr>
            <a:normAutofit/>
          </a:bodyPr>
          <a:lstStyle/>
          <a:p>
            <a:r>
              <a:rPr lang="es-AR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 IMAGEN DIGITAL</a:t>
            </a:r>
          </a:p>
        </p:txBody>
      </p:sp>
    </p:spTree>
    <p:extLst>
      <p:ext uri="{BB962C8B-B14F-4D97-AF65-F5344CB8AC3E}">
        <p14:creationId xmlns:p14="http://schemas.microsoft.com/office/powerpoint/2010/main" val="1521565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79049-121F-4225-B5DB-F1ABB8D7B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5028"/>
            <a:ext cx="10515600" cy="4506685"/>
          </a:xfrm>
        </p:spPr>
        <p:txBody>
          <a:bodyPr>
            <a:noAutofit/>
          </a:bodyPr>
          <a:lstStyle/>
          <a:p>
            <a:pPr algn="ctr"/>
            <a:r>
              <a:rPr lang="es-AR" sz="4800" dirty="0">
                <a:latin typeface="Cavolini" panose="03000502040302020204" pitchFamily="66" charset="0"/>
                <a:cs typeface="Cavolini" panose="03000502040302020204" pitchFamily="66" charset="0"/>
              </a:rPr>
              <a:t>La resolución de una imagen está asociada al </a:t>
            </a:r>
            <a:br>
              <a:rPr lang="es-AR" sz="4800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s-AR" sz="4800" b="1" u="sng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número de puntos</a:t>
            </a:r>
            <a:r>
              <a:rPr lang="es-AR" sz="4800" b="1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br>
              <a:rPr lang="es-AR" sz="4800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s-AR" sz="4800" dirty="0">
                <a:latin typeface="Cavolini" panose="03000502040302020204" pitchFamily="66" charset="0"/>
                <a:cs typeface="Cavolini" panose="03000502040302020204" pitchFamily="66" charset="0"/>
              </a:rPr>
              <a:t>que posee en direcciones </a:t>
            </a:r>
            <a:r>
              <a:rPr lang="es-AR" sz="48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horizontal y vertical</a:t>
            </a:r>
          </a:p>
        </p:txBody>
      </p:sp>
    </p:spTree>
    <p:extLst>
      <p:ext uri="{BB962C8B-B14F-4D97-AF65-F5344CB8AC3E}">
        <p14:creationId xmlns:p14="http://schemas.microsoft.com/office/powerpoint/2010/main" val="1568049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a Resolución gráfica">
            <a:extLst>
              <a:ext uri="{FF2B5EF4-FFF2-40B4-BE49-F238E27FC236}">
                <a16:creationId xmlns:a16="http://schemas.microsoft.com/office/drawing/2014/main" id="{E4B52597-1E8F-45B8-8B16-8755B3CC93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7"/>
          <a:stretch/>
        </p:blipFill>
        <p:spPr bwMode="auto">
          <a:xfrm>
            <a:off x="359081" y="1170211"/>
            <a:ext cx="11473837" cy="432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165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Captura de pantalla de un celular con texto e imágenes&#10;&#10;Descripción generada automáticamente">
            <a:extLst>
              <a:ext uri="{FF2B5EF4-FFF2-40B4-BE49-F238E27FC236}">
                <a16:creationId xmlns:a16="http://schemas.microsoft.com/office/drawing/2014/main" id="{9EF2A621-6838-4092-A474-39572DE11A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92" t="23651" r="17449" b="30476"/>
          <a:stretch/>
        </p:blipFill>
        <p:spPr>
          <a:xfrm>
            <a:off x="2313382" y="643467"/>
            <a:ext cx="7396675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B325FF9-CF4C-40AC-81B9-40482B5BE2CA}"/>
              </a:ext>
            </a:extLst>
          </p:cNvPr>
          <p:cNvSpPr/>
          <p:nvPr/>
        </p:nvSpPr>
        <p:spPr>
          <a:xfrm>
            <a:off x="2266014" y="598714"/>
            <a:ext cx="2835357" cy="1785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dirty="0">
                <a:latin typeface="Cavolini" panose="03000502040302020204" pitchFamily="66" charset="0"/>
                <a:cs typeface="Cavolini" panose="03000502040302020204" pitchFamily="66" charset="0"/>
              </a:rPr>
              <a:t>CLIC DERECHO EN LA IMAGEN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EFFCC68-B61D-44B5-9298-4ED1A7B489DD}"/>
              </a:ext>
            </a:extLst>
          </p:cNvPr>
          <p:cNvSpPr/>
          <p:nvPr/>
        </p:nvSpPr>
        <p:spPr>
          <a:xfrm>
            <a:off x="5775121" y="5411632"/>
            <a:ext cx="3124200" cy="1106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LUEGO CLIC IZQUIERDO AQUÍ EN “PROPIEDADES”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7F6446C-C99D-4B00-9EBB-6F0337D37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120928" y="1822877"/>
            <a:ext cx="1125528" cy="112218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4ED910D-275E-4E18-85FB-F63003AA3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666510" y="5191500"/>
            <a:ext cx="1125528" cy="112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99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DA2F35A-20FB-4A39-AC84-EB9CDFEB42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250" t="12445" r="10250" b="16222"/>
          <a:stretch/>
        </p:blipFill>
        <p:spPr>
          <a:xfrm>
            <a:off x="2990305" y="287383"/>
            <a:ext cx="6556466" cy="604777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AC0C129-21C3-464E-8B56-BC880C393FE3}"/>
              </a:ext>
            </a:extLst>
          </p:cNvPr>
          <p:cNvSpPr txBox="1"/>
          <p:nvPr/>
        </p:nvSpPr>
        <p:spPr>
          <a:xfrm>
            <a:off x="1926759" y="4343400"/>
            <a:ext cx="2656127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400" dirty="0">
                <a:solidFill>
                  <a:schemeClr val="bg1"/>
                </a:solidFill>
              </a:rPr>
              <a:t>CLIC IZQUIERDO </a:t>
            </a:r>
          </a:p>
          <a:p>
            <a:pPr algn="ctr"/>
            <a:r>
              <a:rPr lang="es-AR" sz="2400" dirty="0">
                <a:solidFill>
                  <a:schemeClr val="bg1"/>
                </a:solidFill>
              </a:rPr>
              <a:t>EN GENERAL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D5B2C8F-086F-4FCF-8F61-AA37309C9DED}"/>
              </a:ext>
            </a:extLst>
          </p:cNvPr>
          <p:cNvSpPr/>
          <p:nvPr/>
        </p:nvSpPr>
        <p:spPr>
          <a:xfrm>
            <a:off x="2830286" y="5812971"/>
            <a:ext cx="2373085" cy="75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7109A3C-7347-4351-BA0F-E07AF9A08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222" y="4197804"/>
            <a:ext cx="1125528" cy="1122188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7E502B16-BAAD-4298-8851-D79673F76C0D}"/>
              </a:ext>
            </a:extLst>
          </p:cNvPr>
          <p:cNvCxnSpPr/>
          <p:nvPr/>
        </p:nvCxnSpPr>
        <p:spPr>
          <a:xfrm flipV="1">
            <a:off x="4582886" y="1121229"/>
            <a:ext cx="903514" cy="3222171"/>
          </a:xfrm>
          <a:prstGeom prst="straightConnector1">
            <a:avLst/>
          </a:prstGeom>
          <a:ln w="476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BF0DF8C-B143-482E-922A-C2F3EF0B5037}"/>
              </a:ext>
            </a:extLst>
          </p:cNvPr>
          <p:cNvSpPr/>
          <p:nvPr/>
        </p:nvSpPr>
        <p:spPr>
          <a:xfrm>
            <a:off x="5377543" y="2873829"/>
            <a:ext cx="2939143" cy="297344"/>
          </a:xfrm>
          <a:prstGeom prst="rect">
            <a:avLst/>
          </a:prstGeom>
          <a:solidFill>
            <a:schemeClr val="accent6">
              <a:lumMod val="75000"/>
              <a:alpha val="28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6CEA9AB0-114F-45AE-AB6C-6FD1EE5754C2}"/>
              </a:ext>
            </a:extLst>
          </p:cNvPr>
          <p:cNvCxnSpPr>
            <a:cxnSpLocks/>
          </p:cNvCxnSpPr>
          <p:nvPr/>
        </p:nvCxnSpPr>
        <p:spPr>
          <a:xfrm>
            <a:off x="5889171" y="1121229"/>
            <a:ext cx="642258" cy="653142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41D448C-5B4A-4A81-A26F-E591862087E0}"/>
              </a:ext>
            </a:extLst>
          </p:cNvPr>
          <p:cNvSpPr/>
          <p:nvPr/>
        </p:nvSpPr>
        <p:spPr>
          <a:xfrm>
            <a:off x="5486400" y="1848857"/>
            <a:ext cx="2471057" cy="297344"/>
          </a:xfrm>
          <a:prstGeom prst="rect">
            <a:avLst/>
          </a:prstGeom>
          <a:solidFill>
            <a:schemeClr val="accent6">
              <a:lumMod val="75000"/>
              <a:alpha val="28000"/>
            </a:schemeClr>
          </a:solidFill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C31B8348-AE8B-4629-B967-1D96CF6C6FAF}"/>
              </a:ext>
            </a:extLst>
          </p:cNvPr>
          <p:cNvCxnSpPr>
            <a:cxnSpLocks/>
          </p:cNvCxnSpPr>
          <p:nvPr/>
        </p:nvCxnSpPr>
        <p:spPr>
          <a:xfrm flipH="1">
            <a:off x="6389914" y="2220687"/>
            <a:ext cx="555171" cy="555170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02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07647DC-DEE4-4ABD-9D50-D3ED103266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39" t="22381" r="11786" b="6984"/>
          <a:stretch/>
        </p:blipFill>
        <p:spPr>
          <a:xfrm>
            <a:off x="2950029" y="444017"/>
            <a:ext cx="6291942" cy="596996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11F0DDE-F0CD-4155-BFF1-D2936A5321FE}"/>
              </a:ext>
            </a:extLst>
          </p:cNvPr>
          <p:cNvSpPr/>
          <p:nvPr/>
        </p:nvSpPr>
        <p:spPr>
          <a:xfrm>
            <a:off x="1262744" y="444017"/>
            <a:ext cx="3744686" cy="1384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dirty="0"/>
              <a:t>VAMOS A LA SOLAPA </a:t>
            </a:r>
          </a:p>
          <a:p>
            <a:pPr algn="ctr"/>
            <a:r>
              <a:rPr lang="es-AR" sz="2800" dirty="0"/>
              <a:t>“DETALLES”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2E83AC04-EB01-43A5-8758-FAAB1D3D5E76}"/>
              </a:ext>
            </a:extLst>
          </p:cNvPr>
          <p:cNvCxnSpPr>
            <a:cxnSpLocks/>
          </p:cNvCxnSpPr>
          <p:nvPr/>
        </p:nvCxnSpPr>
        <p:spPr>
          <a:xfrm flipH="1">
            <a:off x="6923315" y="674914"/>
            <a:ext cx="2830285" cy="28302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6145EA8-ABF0-409C-85B1-BA5CE49D4761}"/>
              </a:ext>
            </a:extLst>
          </p:cNvPr>
          <p:cNvSpPr txBox="1"/>
          <p:nvPr/>
        </p:nvSpPr>
        <p:spPr>
          <a:xfrm>
            <a:off x="9753600" y="444017"/>
            <a:ext cx="1741714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chemeClr val="bg1"/>
                </a:solidFill>
              </a:rPr>
              <a:t>CLIC AQUÍ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567D7AD-43DA-493F-B3BB-F9381D4BFE5E}"/>
              </a:ext>
            </a:extLst>
          </p:cNvPr>
          <p:cNvSpPr txBox="1"/>
          <p:nvPr/>
        </p:nvSpPr>
        <p:spPr>
          <a:xfrm>
            <a:off x="9459685" y="4844323"/>
            <a:ext cx="2525485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MÁS ABAJO ENCONTRAREMOS EL TIPO DE ELEMENTO. </a:t>
            </a:r>
          </a:p>
          <a:p>
            <a:r>
              <a:rPr lang="es-AR" dirty="0">
                <a:solidFill>
                  <a:schemeClr val="bg1"/>
                </a:solidFill>
              </a:rPr>
              <a:t>EN ESTE CASO: “</a:t>
            </a:r>
            <a:r>
              <a:rPr lang="es-AR" sz="2400" dirty="0">
                <a:solidFill>
                  <a:schemeClr val="bg1"/>
                </a:solidFill>
              </a:rPr>
              <a:t>ARCHIVO JPEG”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0FB8276-C456-4761-A5FD-EF14DA822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372600" y="3429000"/>
            <a:ext cx="1121761" cy="112785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1D10084-079B-474D-A1B7-214D61439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58882">
            <a:off x="1150885" y="2721058"/>
            <a:ext cx="1517018" cy="1525263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95E71270-38B5-457E-899B-3A696D9C08FC}"/>
              </a:ext>
            </a:extLst>
          </p:cNvPr>
          <p:cNvSpPr/>
          <p:nvPr/>
        </p:nvSpPr>
        <p:spPr>
          <a:xfrm>
            <a:off x="5301343" y="2057400"/>
            <a:ext cx="3265714" cy="1066800"/>
          </a:xfrm>
          <a:prstGeom prst="rect">
            <a:avLst/>
          </a:prstGeom>
          <a:solidFill>
            <a:schemeClr val="accent6">
              <a:lumMod val="75000"/>
              <a:alpha val="3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C137EF4E-C1FA-440B-9AE4-11F511D9F084}"/>
              </a:ext>
            </a:extLst>
          </p:cNvPr>
          <p:cNvCxnSpPr/>
          <p:nvPr/>
        </p:nvCxnSpPr>
        <p:spPr>
          <a:xfrm>
            <a:off x="6683829" y="1121229"/>
            <a:ext cx="0" cy="81642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432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E5B88E8-C32D-4496-9FF8-B1BB62A8D98A}"/>
              </a:ext>
            </a:extLst>
          </p:cNvPr>
          <p:cNvSpPr txBox="1"/>
          <p:nvPr/>
        </p:nvSpPr>
        <p:spPr>
          <a:xfrm>
            <a:off x="1840114" y="468357"/>
            <a:ext cx="80609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u="dbl" dirty="0">
                <a:latin typeface="Tempus Sans ITC" panose="04020404030D07020202" pitchFamily="82" charset="0"/>
                <a:cs typeface="Vani" panose="020B0502040204020203" pitchFamily="18" charset="0"/>
              </a:rPr>
              <a:t>ACTIVIDAD</a:t>
            </a:r>
            <a:r>
              <a:rPr lang="es-AR" sz="2400" b="1" dirty="0">
                <a:latin typeface="Tempus Sans ITC" panose="04020404030D07020202" pitchFamily="82" charset="0"/>
                <a:cs typeface="Vani" panose="020B0502040204020203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b="1" dirty="0">
                <a:latin typeface="Tempus Sans ITC" panose="04020404030D07020202" pitchFamily="82" charset="0"/>
                <a:cs typeface="Vani" panose="020B0502040204020203" pitchFamily="18" charset="0"/>
              </a:rPr>
              <a:t>Busca 10 imágenes en internet, </a:t>
            </a:r>
            <a:r>
              <a:rPr lang="es-AR" sz="2400" b="1" dirty="0" err="1">
                <a:latin typeface="Tempus Sans ITC" panose="04020404030D07020202" pitchFamily="82" charset="0"/>
                <a:cs typeface="Vani" panose="020B0502040204020203" pitchFamily="18" charset="0"/>
              </a:rPr>
              <a:t>guardalas</a:t>
            </a:r>
            <a:r>
              <a:rPr lang="es-AR" sz="2400" b="1" dirty="0">
                <a:latin typeface="Tempus Sans ITC" panose="04020404030D07020202" pitchFamily="82" charset="0"/>
                <a:cs typeface="Vani" panose="020B0502040204020203" pitchFamily="18" charset="0"/>
              </a:rPr>
              <a:t> en una carpeta con el nombre “IMÁGENES NTICx”.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b="1" dirty="0">
                <a:latin typeface="Tempus Sans ITC" panose="04020404030D07020202" pitchFamily="82" charset="0"/>
                <a:cs typeface="Vani" panose="020B0502040204020203" pitchFamily="18" charset="0"/>
              </a:rPr>
              <a:t>Luego en un archivo de Word (insertando Tabla) o en Excel, realiza y completa un cuadro como el que sigue: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535665E-0991-4687-9AF1-7179CDC3C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86" t="32047" r="22589" b="31286"/>
          <a:stretch/>
        </p:blipFill>
        <p:spPr>
          <a:xfrm>
            <a:off x="1670670" y="2520787"/>
            <a:ext cx="9231224" cy="342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01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A4E323-619E-423E-B932-3CB3E457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230" y="1926927"/>
            <a:ext cx="5334930" cy="300414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¿Cómo se </a:t>
            </a:r>
            <a:r>
              <a:rPr lang="en-US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compone</a:t>
            </a:r>
            <a:r>
              <a:rPr 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la </a:t>
            </a:r>
            <a:br>
              <a:rPr 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imagen digital?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076" name="Picture 4" descr="Escuelas mendocinas comenzarán a aplicar multas a los padres – Cadena 5">
            <a:extLst>
              <a:ext uri="{FF2B5EF4-FFF2-40B4-BE49-F238E27FC236}">
                <a16:creationId xmlns:a16="http://schemas.microsoft.com/office/drawing/2014/main" id="{E2C42706-0B70-4EE2-8E97-998BCFDD9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689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72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6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00A2621-65B8-4C4D-8984-BE6DD382282B}"/>
              </a:ext>
            </a:extLst>
          </p:cNvPr>
          <p:cNvSpPr txBox="1">
            <a:spLocks/>
          </p:cNvSpPr>
          <p:nvPr/>
        </p:nvSpPr>
        <p:spPr>
          <a:xfrm>
            <a:off x="8795657" y="618681"/>
            <a:ext cx="3135085" cy="5455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 imagen digital </a:t>
            </a:r>
            <a:r>
              <a:rPr lang="en-US" sz="3600" b="1" dirty="0" err="1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está</a:t>
            </a:r>
            <a:r>
              <a:rPr lang="en-US" sz="36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compuesta</a:t>
            </a:r>
            <a:r>
              <a:rPr lang="en-US" sz="36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por un conjunto de puntos </a:t>
            </a:r>
            <a:r>
              <a:rPr lang="en-US" sz="3600" b="1" dirty="0" err="1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llamados</a:t>
            </a:r>
            <a:r>
              <a:rPr lang="en-US" sz="36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“</a:t>
            </a:r>
            <a:r>
              <a:rPr lang="en-US" sz="3600" b="1" dirty="0" err="1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pixeles</a:t>
            </a:r>
            <a:r>
              <a:rPr lang="en-US" sz="36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</a:p>
        </p:txBody>
      </p:sp>
      <p:sp>
        <p:nvSpPr>
          <p:cNvPr id="410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LA IMAGEN DIGITAL | SERGIO PANIEGO">
            <a:extLst>
              <a:ext uri="{FF2B5EF4-FFF2-40B4-BE49-F238E27FC236}">
                <a16:creationId xmlns:a16="http://schemas.microsoft.com/office/drawing/2014/main" id="{A6039842-B4B6-4541-AAF0-710B22F494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478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n Digital_conceptos básicos">
            <a:extLst>
              <a:ext uri="{FF2B5EF4-FFF2-40B4-BE49-F238E27FC236}">
                <a16:creationId xmlns:a16="http://schemas.microsoft.com/office/drawing/2014/main" id="{75EFB37D-45AE-4CE6-ACDF-218D2EA3A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" t="15527" r="2433" b="8213"/>
          <a:stretch/>
        </p:blipFill>
        <p:spPr bwMode="auto">
          <a:xfrm>
            <a:off x="2842723" y="827315"/>
            <a:ext cx="8917337" cy="544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BB688E-1BED-439D-A339-AF0E28F12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>
                <a:latin typeface="Cavolini" panose="03000502040302020204" pitchFamily="66" charset="0"/>
                <a:cs typeface="Cavolini" panose="03000502040302020204" pitchFamily="66" charset="0"/>
              </a:rPr>
              <a:t>Y que es eso???</a:t>
            </a:r>
          </a:p>
        </p:txBody>
      </p:sp>
    </p:spTree>
    <p:extLst>
      <p:ext uri="{BB962C8B-B14F-4D97-AF65-F5344CB8AC3E}">
        <p14:creationId xmlns:p14="http://schemas.microsoft.com/office/powerpoint/2010/main" val="2548520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F21A56-6C02-465C-B56B-BC62E59BB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>
                <a:latin typeface="Cavolini" panose="03000502040302020204" pitchFamily="66" charset="0"/>
                <a:cs typeface="Cavolini" panose="03000502040302020204" pitchFamily="66" charset="0"/>
              </a:rPr>
              <a:t>¿Y </a:t>
            </a:r>
            <a:r>
              <a:rPr lang="en-US" sz="37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qué</a:t>
            </a:r>
            <a:r>
              <a:rPr lang="en-US" sz="3700" b="1" dirty="0">
                <a:latin typeface="Cavolini" panose="03000502040302020204" pitchFamily="66" charset="0"/>
                <a:cs typeface="Cavolini" panose="03000502040302020204" pitchFamily="66" charset="0"/>
              </a:rPr>
              <a:t> es el MEGAPIXEL?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920A46-A04C-4D0C-B9D8-EB3628F03CE5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Es una </a:t>
            </a:r>
            <a:r>
              <a:rPr lang="en-US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unidad</a:t>
            </a:r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 que equivale a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un </a:t>
            </a:r>
            <a:r>
              <a:rPr lang="en-US" sz="2400" b="1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millón</a:t>
            </a:r>
            <a:r>
              <a:rPr lang="en-US" sz="2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de </a:t>
            </a:r>
            <a:r>
              <a:rPr lang="en-US" sz="2400" b="1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pixeles</a:t>
            </a:r>
            <a:r>
              <a:rPr lang="en-US" sz="2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Se </a:t>
            </a:r>
            <a:r>
              <a:rPr lang="en-US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utiliza</a:t>
            </a:r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 para </a:t>
            </a:r>
            <a:r>
              <a:rPr lang="en-US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medir</a:t>
            </a:r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 la </a:t>
            </a:r>
            <a:r>
              <a:rPr lang="en-US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resolución</a:t>
            </a:r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 de las </a:t>
            </a:r>
            <a:r>
              <a:rPr lang="en-US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cámaras</a:t>
            </a:r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fotográficas</a:t>
            </a:r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digitales</a:t>
            </a:r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 y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resulta</a:t>
            </a:r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 de </a:t>
            </a:r>
            <a:r>
              <a:rPr lang="en-US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multiplicar</a:t>
            </a:r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 la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cantidad</a:t>
            </a:r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 de </a:t>
            </a:r>
            <a:r>
              <a:rPr lang="en-US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pixeles</a:t>
            </a:r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 de alto por ancho.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BB1103A-F8AD-49DC-9A8F-4C41A9EA1C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8" r="13226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2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íxeles y Resolución de la Imagen Digital | Cursos de Fotografía en Madrid">
            <a:extLst>
              <a:ext uri="{FF2B5EF4-FFF2-40B4-BE49-F238E27FC236}">
                <a16:creationId xmlns:a16="http://schemas.microsoft.com/office/drawing/2014/main" id="{FC30E8E9-137E-4F22-A35E-677169F16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8" b="9995"/>
          <a:stretch/>
        </p:blipFill>
        <p:spPr bwMode="auto">
          <a:xfrm>
            <a:off x="20" y="10"/>
            <a:ext cx="12191980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70">
            <a:extLst>
              <a:ext uri="{FF2B5EF4-FFF2-40B4-BE49-F238E27FC236}">
                <a16:creationId xmlns:a16="http://schemas.microsoft.com/office/drawing/2014/main" id="{F40CA114-B78B-4E3B-A785-96745276B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92000" cy="22855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8A7A20-3094-4E91-90D8-86A24289D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41" y="5082934"/>
            <a:ext cx="7953702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200" b="1" dirty="0"/>
              <a:t>¿Cómo se comporta una </a:t>
            </a:r>
            <a:br>
              <a:rPr lang="en-US" sz="4200" b="1" dirty="0"/>
            </a:br>
            <a:r>
              <a:rPr lang="en-US" sz="4200" b="1" dirty="0"/>
              <a:t>imagen digital?</a:t>
            </a:r>
          </a:p>
        </p:txBody>
      </p:sp>
      <p:cxnSp>
        <p:nvCxnSpPr>
          <p:cNvPr id="2053" name="Straight Connector 72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146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E4B510-889A-4C42-A8E1-37F075C97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veces pasa que cuando se amplia una imagen, queda “pixelada”.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2900A86-83AD-487C-BE50-13B735CBA9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" r="12460" b="-2"/>
          <a:stretch/>
        </p:blipFill>
        <p:spPr>
          <a:xfrm>
            <a:off x="4752012" y="311449"/>
            <a:ext cx="7282344" cy="617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05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748555-3B0D-49BC-843C-10EE41287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001" y="870490"/>
            <a:ext cx="3828714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kern="1200" dirty="0" err="1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Esto</a:t>
            </a:r>
            <a:r>
              <a:rPr lang="en-US" sz="3600" kern="1200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nos</a:t>
            </a:r>
            <a:r>
              <a:rPr lang="en-US" sz="3600" kern="1200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conduce al </a:t>
            </a:r>
            <a:r>
              <a:rPr lang="en-US" sz="3600" kern="1200" dirty="0" err="1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concepto</a:t>
            </a:r>
            <a:r>
              <a:rPr lang="en-US" sz="3600" kern="1200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 “</a:t>
            </a:r>
            <a:r>
              <a:rPr lang="en-US" sz="3600" b="1" kern="1200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RESOLUCIÓN</a:t>
            </a:r>
            <a:r>
              <a:rPr lang="en-US" sz="3600" kern="1200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</a:p>
        </p:txBody>
      </p:sp>
      <p:graphicFrame>
        <p:nvGraphicFramePr>
          <p:cNvPr id="8" name="CuadroTexto 5">
            <a:extLst>
              <a:ext uri="{FF2B5EF4-FFF2-40B4-BE49-F238E27FC236}">
                <a16:creationId xmlns:a16="http://schemas.microsoft.com/office/drawing/2014/main" id="{DDBA39A7-11FE-4760-857F-F71C796334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389021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682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18FA4F-AEB5-4EDB-8CA6-D119C0468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351" y="1910896"/>
            <a:ext cx="3233057" cy="1325563"/>
          </a:xfrm>
        </p:spPr>
        <p:txBody>
          <a:bodyPr/>
          <a:lstStyle/>
          <a:p>
            <a:pPr algn="ctr"/>
            <a:r>
              <a:rPr lang="es-AR" b="1" dirty="0">
                <a:latin typeface="Cavolini" panose="03000502040302020204" pitchFamily="66" charset="0"/>
                <a:cs typeface="Cavolini" panose="03000502040302020204" pitchFamily="66" charset="0"/>
              </a:rPr>
              <a:t>EJEMPLO</a:t>
            </a:r>
          </a:p>
        </p:txBody>
      </p:sp>
      <p:pic>
        <p:nvPicPr>
          <p:cNvPr id="5" name="Picture 2" descr="CONSEJOS: El equipo y el papel digital es importante - By Verbok">
            <a:extLst>
              <a:ext uri="{FF2B5EF4-FFF2-40B4-BE49-F238E27FC236}">
                <a16:creationId xmlns:a16="http://schemas.microsoft.com/office/drawing/2014/main" id="{C1B5C54A-3AE8-4DCB-91B3-892B74EC1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54" y="1189380"/>
            <a:ext cx="6890657" cy="431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61E1BED-B800-4A63-9468-262527B5C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976" y="2754319"/>
            <a:ext cx="2051036" cy="205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491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226</Words>
  <Application>Microsoft Office PowerPoint</Application>
  <PresentationFormat>Panorámica</PresentationFormat>
  <Paragraphs>30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Cavolini</vt:lpstr>
      <vt:lpstr>Tempus Sans ITC</vt:lpstr>
      <vt:lpstr>Tw Cen MT</vt:lpstr>
      <vt:lpstr>Tema de Office</vt:lpstr>
      <vt:lpstr>LA IMAGEN DIGITAL</vt:lpstr>
      <vt:lpstr>¿Cómo se compone la  imagen digital?</vt:lpstr>
      <vt:lpstr>Presentación de PowerPoint</vt:lpstr>
      <vt:lpstr>Y que es eso???</vt:lpstr>
      <vt:lpstr>¿Y qué es el MEGAPIXEL?</vt:lpstr>
      <vt:lpstr>¿Cómo se comporta una  imagen digital?</vt:lpstr>
      <vt:lpstr>A veces pasa que cuando se amplia una imagen, queda “pixelada”.</vt:lpstr>
      <vt:lpstr>Esto nos conduce al concepto de “RESOLUCIÓN”</vt:lpstr>
      <vt:lpstr>EJEMPLO</vt:lpstr>
      <vt:lpstr>La resolución de una imagen está asociada al  número de puntos  que posee en direcciones horizontal y vertical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IMAGEN DIGITAL</dc:title>
  <dc:creator>Lorena Laurino</dc:creator>
  <cp:lastModifiedBy>Lorena Laurino</cp:lastModifiedBy>
  <cp:revision>6</cp:revision>
  <dcterms:created xsi:type="dcterms:W3CDTF">2020-09-07T04:07:59Z</dcterms:created>
  <dcterms:modified xsi:type="dcterms:W3CDTF">2020-09-07T15:23:04Z</dcterms:modified>
</cp:coreProperties>
</file>